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6858000" cy="9906000" type="A4"/>
  <p:notesSz cx="6889750" cy="100218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262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6088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902075" y="0"/>
            <a:ext cx="2986088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4B896F-3411-49DF-866C-1FD7CA1D5127}" type="datetimeFigureOut">
              <a:rPr lang="tr-TR" smtClean="0"/>
              <a:t>7.11.2021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2273300" y="1252538"/>
            <a:ext cx="2343150" cy="3382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8976" y="4822827"/>
            <a:ext cx="5511800" cy="3946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9520238"/>
            <a:ext cx="2986088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902075" y="9520238"/>
            <a:ext cx="2986088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8769EF-3307-4E2B-AC1C-38A64E5334C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59974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769EF-3307-4E2B-AC1C-38A64E5334C7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02925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769EF-3307-4E2B-AC1C-38A64E5334C7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49229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769EF-3307-4E2B-AC1C-38A64E5334C7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72450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8769EF-3307-4E2B-AC1C-38A64E5334C7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62506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889-42A7-4B45-81E8-28B46A113C97}" type="datetimeFigureOut">
              <a:rPr lang="tr-TR" smtClean="0"/>
              <a:t>7.11.2021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78294-BC62-4D3F-BA9F-D8610C65213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80422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889-42A7-4B45-81E8-28B46A113C97}" type="datetimeFigureOut">
              <a:rPr lang="tr-TR" smtClean="0"/>
              <a:t>7.11.2021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78294-BC62-4D3F-BA9F-D8610C65213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60051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889-42A7-4B45-81E8-28B46A113C97}" type="datetimeFigureOut">
              <a:rPr lang="tr-TR" smtClean="0"/>
              <a:t>7.11.2021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78294-BC62-4D3F-BA9F-D8610C65213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22509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889-42A7-4B45-81E8-28B46A113C97}" type="datetimeFigureOut">
              <a:rPr lang="tr-TR" smtClean="0"/>
              <a:t>7.11.2021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78294-BC62-4D3F-BA9F-D8610C65213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15092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889-42A7-4B45-81E8-28B46A113C97}" type="datetimeFigureOut">
              <a:rPr lang="tr-TR" smtClean="0"/>
              <a:t>7.11.2021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78294-BC62-4D3F-BA9F-D8610C65213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52848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889-42A7-4B45-81E8-28B46A113C97}" type="datetimeFigureOut">
              <a:rPr lang="tr-TR" smtClean="0"/>
              <a:t>7.11.2021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78294-BC62-4D3F-BA9F-D8610C65213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50391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889-42A7-4B45-81E8-28B46A113C97}" type="datetimeFigureOut">
              <a:rPr lang="tr-TR" smtClean="0"/>
              <a:t>7.11.2021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78294-BC62-4D3F-BA9F-D8610C65213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06421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889-42A7-4B45-81E8-28B46A113C97}" type="datetimeFigureOut">
              <a:rPr lang="tr-TR" smtClean="0"/>
              <a:t>7.11.2021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78294-BC62-4D3F-BA9F-D8610C65213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55345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889-42A7-4B45-81E8-28B46A113C97}" type="datetimeFigureOut">
              <a:rPr lang="tr-TR" smtClean="0"/>
              <a:t>7.11.2021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78294-BC62-4D3F-BA9F-D8610C65213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74023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889-42A7-4B45-81E8-28B46A113C97}" type="datetimeFigureOut">
              <a:rPr lang="tr-TR" smtClean="0"/>
              <a:t>7.11.2021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78294-BC62-4D3F-BA9F-D8610C65213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09785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889-42A7-4B45-81E8-28B46A113C97}" type="datetimeFigureOut">
              <a:rPr lang="tr-TR" smtClean="0"/>
              <a:t>7.11.2021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78294-BC62-4D3F-BA9F-D8610C65213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40190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65889-42A7-4B45-81E8-28B46A113C97}" type="datetimeFigureOut">
              <a:rPr lang="tr-TR" smtClean="0"/>
              <a:t>7.11.2021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78294-BC62-4D3F-BA9F-D8610C65213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12443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ikdörtgen 9">
            <a:extLst>
              <a:ext uri="{FF2B5EF4-FFF2-40B4-BE49-F238E27FC236}">
                <a16:creationId xmlns:a16="http://schemas.microsoft.com/office/drawing/2014/main" id="{ADC6C858-0BF4-49F5-B788-BD1AB20738F4}"/>
              </a:ext>
            </a:extLst>
          </p:cNvPr>
          <p:cNvSpPr/>
          <p:nvPr/>
        </p:nvSpPr>
        <p:spPr>
          <a:xfrm>
            <a:off x="81230" y="1261713"/>
            <a:ext cx="3571796" cy="17102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1C33D594-3A17-4EE1-974A-4EA378FAB6D8}"/>
              </a:ext>
            </a:extLst>
          </p:cNvPr>
          <p:cNvSpPr/>
          <p:nvPr/>
        </p:nvSpPr>
        <p:spPr>
          <a:xfrm>
            <a:off x="74306" y="531830"/>
            <a:ext cx="3748029" cy="6827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F4B9C2EA-BA82-441F-A58C-E633022BEB2D}"/>
              </a:ext>
            </a:extLst>
          </p:cNvPr>
          <p:cNvSpPr txBox="1"/>
          <p:nvPr/>
        </p:nvSpPr>
        <p:spPr>
          <a:xfrm>
            <a:off x="1930138" y="-7486"/>
            <a:ext cx="3341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u="sng" dirty="0"/>
              <a:t>MUKAVEMET FORMÜL KAĞIDI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9C9192CC-27ED-46FA-92B3-AFB31F53081B}"/>
              </a:ext>
            </a:extLst>
          </p:cNvPr>
          <p:cNvSpPr txBox="1"/>
          <p:nvPr/>
        </p:nvSpPr>
        <p:spPr>
          <a:xfrm>
            <a:off x="-3811" y="259721"/>
            <a:ext cx="8944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n-NO" sz="1400" u="sng" dirty="0"/>
              <a:t>1.Gerilme</a:t>
            </a:r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C8B9C4FC-971F-4050-8811-3692C45D12E3}"/>
              </a:ext>
            </a:extLst>
          </p:cNvPr>
          <p:cNvSpPr txBox="1"/>
          <p:nvPr/>
        </p:nvSpPr>
        <p:spPr>
          <a:xfrm>
            <a:off x="74306" y="557230"/>
            <a:ext cx="41547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000" dirty="0">
                <a:effectLst/>
              </a:rPr>
              <a:t>1.4 </a:t>
            </a:r>
            <a:r>
              <a:rPr lang="tr-TR" sz="1000" dirty="0" err="1">
                <a:effectLst/>
              </a:rPr>
              <a:t>Eksenel</a:t>
            </a:r>
            <a:r>
              <a:rPr lang="tr-TR" sz="1000" dirty="0">
                <a:effectLst/>
              </a:rPr>
              <a:t> Olarak Yüklenmiş Bir Çubukta Ortalama Normal Gerilme 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1AAE9AC-EFCE-4EB7-BCAA-6DB7DC551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06" y="808231"/>
            <a:ext cx="2890519" cy="352430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3849718D-D3A5-40A8-A891-6024E140AE92}"/>
              </a:ext>
            </a:extLst>
          </p:cNvPr>
          <p:cNvSpPr txBox="1"/>
          <p:nvPr/>
        </p:nvSpPr>
        <p:spPr>
          <a:xfrm>
            <a:off x="890673" y="1273391"/>
            <a:ext cx="3439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000" dirty="0"/>
              <a:t>1.5 Ortalama Kayma Gerilmesi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092B9537-4152-4A7F-AAFF-51BB49596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24" y="1481854"/>
            <a:ext cx="3439160" cy="1391256"/>
          </a:xfrm>
          <a:prstGeom prst="rect">
            <a:avLst/>
          </a:prstGeom>
        </p:spPr>
      </p:pic>
      <p:sp>
        <p:nvSpPr>
          <p:cNvPr id="13" name="Dikdörtgen 12">
            <a:extLst>
              <a:ext uri="{FF2B5EF4-FFF2-40B4-BE49-F238E27FC236}">
                <a16:creationId xmlns:a16="http://schemas.microsoft.com/office/drawing/2014/main" id="{16FD2959-E693-416D-B4A7-93F744176E36}"/>
              </a:ext>
            </a:extLst>
          </p:cNvPr>
          <p:cNvSpPr/>
          <p:nvPr/>
        </p:nvSpPr>
        <p:spPr>
          <a:xfrm>
            <a:off x="81230" y="3019300"/>
            <a:ext cx="4391937" cy="1169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7FA26EF9-6C67-4C5A-B6FF-0C7D3C002782}"/>
              </a:ext>
            </a:extLst>
          </p:cNvPr>
          <p:cNvSpPr txBox="1"/>
          <p:nvPr/>
        </p:nvSpPr>
        <p:spPr>
          <a:xfrm>
            <a:off x="1375766" y="3001564"/>
            <a:ext cx="3439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000" dirty="0"/>
              <a:t>1.6 Müsaade Edilebilir Gerilme</a:t>
            </a:r>
          </a:p>
        </p:txBody>
      </p:sp>
      <p:pic>
        <p:nvPicPr>
          <p:cNvPr id="15" name="Resim 14">
            <a:extLst>
              <a:ext uri="{FF2B5EF4-FFF2-40B4-BE49-F238E27FC236}">
                <a16:creationId xmlns:a16="http://schemas.microsoft.com/office/drawing/2014/main" id="{EFF81764-48DD-4383-B348-0E52EC0D5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00" y="3202585"/>
            <a:ext cx="3714454" cy="897329"/>
          </a:xfrm>
          <a:prstGeom prst="rect">
            <a:avLst/>
          </a:prstGeom>
        </p:spPr>
      </p:pic>
      <p:sp>
        <p:nvSpPr>
          <p:cNvPr id="17" name="Dikdörtgen 16">
            <a:extLst>
              <a:ext uri="{FF2B5EF4-FFF2-40B4-BE49-F238E27FC236}">
                <a16:creationId xmlns:a16="http://schemas.microsoft.com/office/drawing/2014/main" id="{A9B110BF-FFB2-4CF7-9846-DC53BABABA29}"/>
              </a:ext>
            </a:extLst>
          </p:cNvPr>
          <p:cNvSpPr/>
          <p:nvPr/>
        </p:nvSpPr>
        <p:spPr>
          <a:xfrm>
            <a:off x="85168" y="4240466"/>
            <a:ext cx="3771047" cy="11301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3D803687-1CBA-4305-B7E6-C11004044869}"/>
              </a:ext>
            </a:extLst>
          </p:cNvPr>
          <p:cNvSpPr txBox="1"/>
          <p:nvPr/>
        </p:nvSpPr>
        <p:spPr>
          <a:xfrm>
            <a:off x="1040089" y="4229008"/>
            <a:ext cx="3439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000" dirty="0"/>
              <a:t>1.7 Basit Bağlantılarının Tasarımı</a:t>
            </a:r>
          </a:p>
        </p:txBody>
      </p:sp>
      <p:pic>
        <p:nvPicPr>
          <p:cNvPr id="19" name="Resim 18">
            <a:extLst>
              <a:ext uri="{FF2B5EF4-FFF2-40B4-BE49-F238E27FC236}">
                <a16:creationId xmlns:a16="http://schemas.microsoft.com/office/drawing/2014/main" id="{E8FF8570-78C1-455A-BFA8-EBD51B892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177" y="4508946"/>
            <a:ext cx="3615714" cy="829836"/>
          </a:xfrm>
          <a:prstGeom prst="rect">
            <a:avLst/>
          </a:prstGeom>
        </p:spPr>
      </p:pic>
      <p:sp>
        <p:nvSpPr>
          <p:cNvPr id="21" name="Metin kutusu 20">
            <a:extLst>
              <a:ext uri="{FF2B5EF4-FFF2-40B4-BE49-F238E27FC236}">
                <a16:creationId xmlns:a16="http://schemas.microsoft.com/office/drawing/2014/main" id="{E365F30A-CA48-4570-AD69-787E7C83C2DF}"/>
              </a:ext>
            </a:extLst>
          </p:cNvPr>
          <p:cNvSpPr txBox="1"/>
          <p:nvPr/>
        </p:nvSpPr>
        <p:spPr>
          <a:xfrm>
            <a:off x="7051" y="5378325"/>
            <a:ext cx="34328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400" u="sng" dirty="0"/>
              <a:t>2.Şekil Değiştirme</a:t>
            </a:r>
            <a:endParaRPr lang="nn-NO" sz="1400" u="sng" dirty="0"/>
          </a:p>
        </p:txBody>
      </p:sp>
      <p:sp>
        <p:nvSpPr>
          <p:cNvPr id="22" name="Dikdörtgen 21">
            <a:extLst>
              <a:ext uri="{FF2B5EF4-FFF2-40B4-BE49-F238E27FC236}">
                <a16:creationId xmlns:a16="http://schemas.microsoft.com/office/drawing/2014/main" id="{A95A9E7F-08A0-4923-89A9-6EEB7E59D8D2}"/>
              </a:ext>
            </a:extLst>
          </p:cNvPr>
          <p:cNvSpPr/>
          <p:nvPr/>
        </p:nvSpPr>
        <p:spPr>
          <a:xfrm>
            <a:off x="85168" y="5652123"/>
            <a:ext cx="1673348" cy="15039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3" name="Metin kutusu 22">
            <a:extLst>
              <a:ext uri="{FF2B5EF4-FFF2-40B4-BE49-F238E27FC236}">
                <a16:creationId xmlns:a16="http://schemas.microsoft.com/office/drawing/2014/main" id="{E3046862-7FBC-4932-ACFD-93B267C9475C}"/>
              </a:ext>
            </a:extLst>
          </p:cNvPr>
          <p:cNvSpPr txBox="1"/>
          <p:nvPr/>
        </p:nvSpPr>
        <p:spPr>
          <a:xfrm>
            <a:off x="481364" y="5614279"/>
            <a:ext cx="8111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000" dirty="0"/>
              <a:t>2.2 Gerinim</a:t>
            </a:r>
          </a:p>
        </p:txBody>
      </p:sp>
      <p:pic>
        <p:nvPicPr>
          <p:cNvPr id="24" name="Resim 23">
            <a:extLst>
              <a:ext uri="{FF2B5EF4-FFF2-40B4-BE49-F238E27FC236}">
                <a16:creationId xmlns:a16="http://schemas.microsoft.com/office/drawing/2014/main" id="{B7181888-6B1C-47A4-BAB1-59FE2221D7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966" y="5807945"/>
            <a:ext cx="1203442" cy="574056"/>
          </a:xfrm>
          <a:prstGeom prst="rect">
            <a:avLst/>
          </a:prstGeom>
        </p:spPr>
      </p:pic>
      <p:pic>
        <p:nvPicPr>
          <p:cNvPr id="26" name="Resim 25">
            <a:extLst>
              <a:ext uri="{FF2B5EF4-FFF2-40B4-BE49-F238E27FC236}">
                <a16:creationId xmlns:a16="http://schemas.microsoft.com/office/drawing/2014/main" id="{0D5B2B57-0065-4EEC-A107-90AE477B83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407" y="6382001"/>
            <a:ext cx="1078559" cy="564052"/>
          </a:xfrm>
          <a:prstGeom prst="rect">
            <a:avLst/>
          </a:prstGeom>
        </p:spPr>
      </p:pic>
      <p:pic>
        <p:nvPicPr>
          <p:cNvPr id="29" name="Resim 28">
            <a:extLst>
              <a:ext uri="{FF2B5EF4-FFF2-40B4-BE49-F238E27FC236}">
                <a16:creationId xmlns:a16="http://schemas.microsoft.com/office/drawing/2014/main" id="{447461DD-6F72-4C97-95DD-5BEC0E4465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762" y="6996263"/>
            <a:ext cx="1586030" cy="110226"/>
          </a:xfrm>
          <a:prstGeom prst="rect">
            <a:avLst/>
          </a:prstGeom>
        </p:spPr>
      </p:pic>
      <p:sp>
        <p:nvSpPr>
          <p:cNvPr id="36" name="Metin kutusu 35">
            <a:extLst>
              <a:ext uri="{FF2B5EF4-FFF2-40B4-BE49-F238E27FC236}">
                <a16:creationId xmlns:a16="http://schemas.microsoft.com/office/drawing/2014/main" id="{EB8C9ED0-3B01-4375-8ECD-C15911ED9F95}"/>
              </a:ext>
            </a:extLst>
          </p:cNvPr>
          <p:cNvSpPr txBox="1"/>
          <p:nvPr/>
        </p:nvSpPr>
        <p:spPr>
          <a:xfrm>
            <a:off x="42665" y="7180066"/>
            <a:ext cx="34328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400" u="sng" dirty="0">
                <a:effectLst/>
                <a:latin typeface="Calibri" panose="020F0502020204030204" pitchFamily="34" charset="0"/>
              </a:rPr>
              <a:t>4.Eksenel Yükleme</a:t>
            </a:r>
            <a:endParaRPr lang="nn-NO" sz="1400" u="sng" dirty="0"/>
          </a:p>
        </p:txBody>
      </p:sp>
      <p:sp>
        <p:nvSpPr>
          <p:cNvPr id="37" name="Dikdörtgen 36">
            <a:extLst>
              <a:ext uri="{FF2B5EF4-FFF2-40B4-BE49-F238E27FC236}">
                <a16:creationId xmlns:a16="http://schemas.microsoft.com/office/drawing/2014/main" id="{1B775AA7-4905-4D9D-974C-D9F1DE1FE82F}"/>
              </a:ext>
            </a:extLst>
          </p:cNvPr>
          <p:cNvSpPr/>
          <p:nvPr/>
        </p:nvSpPr>
        <p:spPr>
          <a:xfrm>
            <a:off x="120453" y="7468383"/>
            <a:ext cx="4060319" cy="2057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8" name="Metin kutusu 37">
            <a:extLst>
              <a:ext uri="{FF2B5EF4-FFF2-40B4-BE49-F238E27FC236}">
                <a16:creationId xmlns:a16="http://schemas.microsoft.com/office/drawing/2014/main" id="{39ACFD70-3158-4812-B2AC-91425B9188CF}"/>
              </a:ext>
            </a:extLst>
          </p:cNvPr>
          <p:cNvSpPr txBox="1"/>
          <p:nvPr/>
        </p:nvSpPr>
        <p:spPr>
          <a:xfrm>
            <a:off x="702308" y="7430218"/>
            <a:ext cx="28362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000" dirty="0"/>
              <a:t>4.2 </a:t>
            </a:r>
            <a:r>
              <a:rPr lang="tr-TR" sz="1000" dirty="0" err="1"/>
              <a:t>Eksenel</a:t>
            </a:r>
            <a:r>
              <a:rPr lang="tr-TR" sz="1000" dirty="0"/>
              <a:t> Yüklü Elemanlarda Elastik Deformasyon</a:t>
            </a:r>
          </a:p>
        </p:txBody>
      </p:sp>
      <p:pic>
        <p:nvPicPr>
          <p:cNvPr id="43" name="Resim 42">
            <a:extLst>
              <a:ext uri="{FF2B5EF4-FFF2-40B4-BE49-F238E27FC236}">
                <a16:creationId xmlns:a16="http://schemas.microsoft.com/office/drawing/2014/main" id="{8F626198-FB9F-4767-9392-1E4A9C2299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9966" y="7688605"/>
            <a:ext cx="2888157" cy="668525"/>
          </a:xfrm>
          <a:prstGeom prst="rect">
            <a:avLst/>
          </a:prstGeom>
        </p:spPr>
      </p:pic>
      <p:pic>
        <p:nvPicPr>
          <p:cNvPr id="45" name="Resim 44">
            <a:extLst>
              <a:ext uri="{FF2B5EF4-FFF2-40B4-BE49-F238E27FC236}">
                <a16:creationId xmlns:a16="http://schemas.microsoft.com/office/drawing/2014/main" id="{6859FED6-C177-4639-AC36-D92503177A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966" y="8363815"/>
            <a:ext cx="3723166" cy="112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83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Metin kutusu 35">
            <a:extLst>
              <a:ext uri="{FF2B5EF4-FFF2-40B4-BE49-F238E27FC236}">
                <a16:creationId xmlns:a16="http://schemas.microsoft.com/office/drawing/2014/main" id="{EB8C9ED0-3B01-4375-8ECD-C15911ED9F95}"/>
              </a:ext>
            </a:extLst>
          </p:cNvPr>
          <p:cNvSpPr txBox="1"/>
          <p:nvPr/>
        </p:nvSpPr>
        <p:spPr>
          <a:xfrm>
            <a:off x="1721" y="14991"/>
            <a:ext cx="34328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400" u="sng" dirty="0">
                <a:effectLst/>
                <a:latin typeface="Calibri" panose="020F0502020204030204" pitchFamily="34" charset="0"/>
              </a:rPr>
              <a:t>5.Burulma</a:t>
            </a:r>
            <a:endParaRPr lang="nn-NO" sz="1400" u="sng" dirty="0"/>
          </a:p>
        </p:txBody>
      </p:sp>
      <p:sp>
        <p:nvSpPr>
          <p:cNvPr id="37" name="Dikdörtgen 36">
            <a:extLst>
              <a:ext uri="{FF2B5EF4-FFF2-40B4-BE49-F238E27FC236}">
                <a16:creationId xmlns:a16="http://schemas.microsoft.com/office/drawing/2014/main" id="{1B775AA7-4905-4D9D-974C-D9F1DE1FE82F}"/>
              </a:ext>
            </a:extLst>
          </p:cNvPr>
          <p:cNvSpPr/>
          <p:nvPr/>
        </p:nvSpPr>
        <p:spPr>
          <a:xfrm>
            <a:off x="929641" y="301851"/>
            <a:ext cx="4770120" cy="41044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8" name="Metin kutusu 37">
            <a:extLst>
              <a:ext uri="{FF2B5EF4-FFF2-40B4-BE49-F238E27FC236}">
                <a16:creationId xmlns:a16="http://schemas.microsoft.com/office/drawing/2014/main" id="{39ACFD70-3158-4812-B2AC-91425B9188CF}"/>
              </a:ext>
            </a:extLst>
          </p:cNvPr>
          <p:cNvSpPr txBox="1"/>
          <p:nvPr/>
        </p:nvSpPr>
        <p:spPr>
          <a:xfrm>
            <a:off x="2649036" y="277468"/>
            <a:ext cx="13448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000" dirty="0"/>
              <a:t>5.2 Burulma Formülü 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2C1F0C29-29C7-4379-92A6-35C1E28F9E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54"/>
          <a:stretch/>
        </p:blipFill>
        <p:spPr>
          <a:xfrm>
            <a:off x="999785" y="1487424"/>
            <a:ext cx="4629831" cy="1756116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89FABF79-6812-48F3-8C66-9A44E75E0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3581" y="445777"/>
            <a:ext cx="2577607" cy="1017263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61586AA4-CEDA-416A-A198-F9B5BF0B4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433" y="3797186"/>
            <a:ext cx="1690603" cy="227714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44787541-14D5-41E4-AE9A-D6DA0ACE22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785" y="3326346"/>
            <a:ext cx="585175" cy="486735"/>
          </a:xfrm>
          <a:prstGeom prst="rect">
            <a:avLst/>
          </a:prstGeom>
        </p:spPr>
      </p:pic>
      <p:sp>
        <p:nvSpPr>
          <p:cNvPr id="21" name="Dikdörtgen 20">
            <a:extLst>
              <a:ext uri="{FF2B5EF4-FFF2-40B4-BE49-F238E27FC236}">
                <a16:creationId xmlns:a16="http://schemas.microsoft.com/office/drawing/2014/main" id="{1C395BC7-B65C-4E8C-8A5D-2DDABDDCE9FB}"/>
              </a:ext>
            </a:extLst>
          </p:cNvPr>
          <p:cNvSpPr/>
          <p:nvPr/>
        </p:nvSpPr>
        <p:spPr>
          <a:xfrm>
            <a:off x="928563" y="4468755"/>
            <a:ext cx="4770120" cy="24248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2" name="Metin kutusu 21">
            <a:extLst>
              <a:ext uri="{FF2B5EF4-FFF2-40B4-BE49-F238E27FC236}">
                <a16:creationId xmlns:a16="http://schemas.microsoft.com/office/drawing/2014/main" id="{499506DE-362C-4A60-B3D3-D1C54BB07A4D}"/>
              </a:ext>
            </a:extLst>
          </p:cNvPr>
          <p:cNvSpPr txBox="1"/>
          <p:nvPr/>
        </p:nvSpPr>
        <p:spPr>
          <a:xfrm>
            <a:off x="2647958" y="4444371"/>
            <a:ext cx="13448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000" dirty="0"/>
              <a:t>5.4 Burulma Açısı </a:t>
            </a:r>
          </a:p>
        </p:txBody>
      </p:sp>
      <p:pic>
        <p:nvPicPr>
          <p:cNvPr id="23" name="Resim 22">
            <a:extLst>
              <a:ext uri="{FF2B5EF4-FFF2-40B4-BE49-F238E27FC236}">
                <a16:creationId xmlns:a16="http://schemas.microsoft.com/office/drawing/2014/main" id="{E38187A2-E839-4EB2-BC2A-C28426F453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165" y="4644670"/>
            <a:ext cx="4668279" cy="1068808"/>
          </a:xfrm>
          <a:prstGeom prst="rect">
            <a:avLst/>
          </a:prstGeom>
        </p:spPr>
      </p:pic>
      <p:pic>
        <p:nvPicPr>
          <p:cNvPr id="25" name="Resim 24">
            <a:extLst>
              <a:ext uri="{FF2B5EF4-FFF2-40B4-BE49-F238E27FC236}">
                <a16:creationId xmlns:a16="http://schemas.microsoft.com/office/drawing/2014/main" id="{807A826B-2068-4B4C-A0F4-EB1BF8137A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4733" y="5713478"/>
            <a:ext cx="2833145" cy="1084868"/>
          </a:xfrm>
          <a:prstGeom prst="rect">
            <a:avLst/>
          </a:prstGeom>
        </p:spPr>
      </p:pic>
      <p:pic>
        <p:nvPicPr>
          <p:cNvPr id="27" name="Resim 26">
            <a:extLst>
              <a:ext uri="{FF2B5EF4-FFF2-40B4-BE49-F238E27FC236}">
                <a16:creationId xmlns:a16="http://schemas.microsoft.com/office/drawing/2014/main" id="{89F896C7-E92B-42CD-9FF4-43573FF38E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9785" y="4005809"/>
            <a:ext cx="1811995" cy="163453"/>
          </a:xfrm>
          <a:prstGeom prst="rect">
            <a:avLst/>
          </a:prstGeom>
        </p:spPr>
      </p:pic>
      <p:sp>
        <p:nvSpPr>
          <p:cNvPr id="31" name="Dikdörtgen 30">
            <a:extLst>
              <a:ext uri="{FF2B5EF4-FFF2-40B4-BE49-F238E27FC236}">
                <a16:creationId xmlns:a16="http://schemas.microsoft.com/office/drawing/2014/main" id="{7963B072-127E-45FF-BD9A-76553B0FCE03}"/>
              </a:ext>
            </a:extLst>
          </p:cNvPr>
          <p:cNvSpPr/>
          <p:nvPr/>
        </p:nvSpPr>
        <p:spPr>
          <a:xfrm>
            <a:off x="928563" y="6956091"/>
            <a:ext cx="4770120" cy="28889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2" name="Metin kutusu 31">
            <a:extLst>
              <a:ext uri="{FF2B5EF4-FFF2-40B4-BE49-F238E27FC236}">
                <a16:creationId xmlns:a16="http://schemas.microsoft.com/office/drawing/2014/main" id="{CCC7C022-C223-43A3-AA34-4DAAE30AB406}"/>
              </a:ext>
            </a:extLst>
          </p:cNvPr>
          <p:cNvSpPr txBox="1"/>
          <p:nvPr/>
        </p:nvSpPr>
        <p:spPr>
          <a:xfrm>
            <a:off x="2154628" y="6956091"/>
            <a:ext cx="230518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000" dirty="0"/>
              <a:t>5.5 Statikçe Belirsiz </a:t>
            </a:r>
            <a:r>
              <a:rPr lang="tr-TR" sz="1000" dirty="0" err="1"/>
              <a:t>Tork</a:t>
            </a:r>
            <a:r>
              <a:rPr lang="tr-TR" sz="1000" dirty="0"/>
              <a:t> Yüklü Elemanlar</a:t>
            </a:r>
          </a:p>
        </p:txBody>
      </p:sp>
      <p:pic>
        <p:nvPicPr>
          <p:cNvPr id="29" name="Resim 28">
            <a:extLst>
              <a:ext uri="{FF2B5EF4-FFF2-40B4-BE49-F238E27FC236}">
                <a16:creationId xmlns:a16="http://schemas.microsoft.com/office/drawing/2014/main" id="{5AF0395A-5867-46B4-9D84-01CAE54C76C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-1" b="578"/>
          <a:stretch/>
        </p:blipFill>
        <p:spPr>
          <a:xfrm>
            <a:off x="1081261" y="7142932"/>
            <a:ext cx="4420085" cy="2641148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13FC1883-576F-4CB7-9BD1-E339B15929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5590" y="4186295"/>
            <a:ext cx="1404042" cy="19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606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ikdörtgen 12">
            <a:extLst>
              <a:ext uri="{FF2B5EF4-FFF2-40B4-BE49-F238E27FC236}">
                <a16:creationId xmlns:a16="http://schemas.microsoft.com/office/drawing/2014/main" id="{5C654750-D235-4934-929B-3BA88CBC952F}"/>
              </a:ext>
            </a:extLst>
          </p:cNvPr>
          <p:cNvSpPr/>
          <p:nvPr/>
        </p:nvSpPr>
        <p:spPr>
          <a:xfrm>
            <a:off x="582930" y="5654714"/>
            <a:ext cx="5722620" cy="41901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6" name="Metin kutusu 35">
            <a:extLst>
              <a:ext uri="{FF2B5EF4-FFF2-40B4-BE49-F238E27FC236}">
                <a16:creationId xmlns:a16="http://schemas.microsoft.com/office/drawing/2014/main" id="{EB8C9ED0-3B01-4375-8ECD-C15911ED9F95}"/>
              </a:ext>
            </a:extLst>
          </p:cNvPr>
          <p:cNvSpPr txBox="1"/>
          <p:nvPr/>
        </p:nvSpPr>
        <p:spPr>
          <a:xfrm>
            <a:off x="1721" y="14991"/>
            <a:ext cx="34328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400" u="sng" dirty="0">
                <a:latin typeface="Calibri" panose="020F0502020204030204" pitchFamily="34" charset="0"/>
              </a:rPr>
              <a:t>6</a:t>
            </a:r>
            <a:r>
              <a:rPr lang="tr-TR" sz="1400" u="sng" dirty="0">
                <a:effectLst/>
                <a:latin typeface="Calibri" panose="020F0502020204030204" pitchFamily="34" charset="0"/>
              </a:rPr>
              <a:t>.Eğilme</a:t>
            </a:r>
            <a:endParaRPr lang="nn-NO" sz="1400" u="sng" dirty="0"/>
          </a:p>
        </p:txBody>
      </p:sp>
      <p:sp>
        <p:nvSpPr>
          <p:cNvPr id="37" name="Dikdörtgen 36">
            <a:extLst>
              <a:ext uri="{FF2B5EF4-FFF2-40B4-BE49-F238E27FC236}">
                <a16:creationId xmlns:a16="http://schemas.microsoft.com/office/drawing/2014/main" id="{1B775AA7-4905-4D9D-974C-D9F1DE1FE82F}"/>
              </a:ext>
            </a:extLst>
          </p:cNvPr>
          <p:cNvSpPr/>
          <p:nvPr/>
        </p:nvSpPr>
        <p:spPr>
          <a:xfrm>
            <a:off x="1274064" y="301852"/>
            <a:ext cx="4066032" cy="52815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8" name="Metin kutusu 37">
            <a:extLst>
              <a:ext uri="{FF2B5EF4-FFF2-40B4-BE49-F238E27FC236}">
                <a16:creationId xmlns:a16="http://schemas.microsoft.com/office/drawing/2014/main" id="{39ACFD70-3158-4812-B2AC-91425B9188CF}"/>
              </a:ext>
            </a:extLst>
          </p:cNvPr>
          <p:cNvSpPr txBox="1"/>
          <p:nvPr/>
        </p:nvSpPr>
        <p:spPr>
          <a:xfrm>
            <a:off x="2722708" y="301532"/>
            <a:ext cx="11839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000" dirty="0"/>
              <a:t>6.4 Eğilme Formülü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43614FC-6DC5-4CBD-89B7-58CCFE72E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245" y="1842013"/>
            <a:ext cx="846870" cy="65942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0D18DDB7-4AA2-486A-A150-AA77DA34B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1083" y="714637"/>
            <a:ext cx="1603783" cy="1090945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DADAC6E1-8098-47D6-BB29-E22BB728C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7656" y="524473"/>
            <a:ext cx="1899509" cy="1306381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B23C67F7-293B-4C9D-8652-A3E7EC72D03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447"/>
          <a:stretch/>
        </p:blipFill>
        <p:spPr>
          <a:xfrm>
            <a:off x="2100572" y="4427225"/>
            <a:ext cx="2221574" cy="1006245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24516D5E-A211-4701-A573-980B7A9D3E5E}"/>
              </a:ext>
            </a:extLst>
          </p:cNvPr>
          <p:cNvSpPr txBox="1"/>
          <p:nvPr/>
        </p:nvSpPr>
        <p:spPr>
          <a:xfrm>
            <a:off x="1231274" y="5365133"/>
            <a:ext cx="42944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000" dirty="0"/>
              <a:t>d, e ve r uzunlukları kesitin merkezinden eksene olan uzaklığın ölçüleridir.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D4FF34A4-55CF-45E4-9EFF-7F3EE3A7AB9E}"/>
              </a:ext>
            </a:extLst>
          </p:cNvPr>
          <p:cNvSpPr txBox="1"/>
          <p:nvPr/>
        </p:nvSpPr>
        <p:spPr>
          <a:xfrm>
            <a:off x="2011432" y="5654714"/>
            <a:ext cx="2412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000" dirty="0"/>
              <a:t>6.5 Simetrik Olmayan Eğilme (Eğik Eğilme)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8C51C43E-1E87-4380-9276-09F70F5C99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54" t="2321" r="1052" b="1743"/>
          <a:stretch/>
        </p:blipFill>
        <p:spPr>
          <a:xfrm>
            <a:off x="659130" y="5879699"/>
            <a:ext cx="5570220" cy="3893820"/>
          </a:xfrm>
          <a:prstGeom prst="rect">
            <a:avLst/>
          </a:prstGeom>
        </p:spPr>
      </p:pic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5DB10884-892A-4321-83D9-9496CC9EDC45}"/>
              </a:ext>
            </a:extLst>
          </p:cNvPr>
          <p:cNvCxnSpPr>
            <a:cxnSpLocks/>
          </p:cNvCxnSpPr>
          <p:nvPr/>
        </p:nvCxnSpPr>
        <p:spPr>
          <a:xfrm>
            <a:off x="2459635" y="2383504"/>
            <a:ext cx="291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610EA9A2-C98F-4E6C-B21A-7816F0E6AC91}"/>
              </a:ext>
            </a:extLst>
          </p:cNvPr>
          <p:cNvSpPr txBox="1"/>
          <p:nvPr/>
        </p:nvSpPr>
        <p:spPr>
          <a:xfrm>
            <a:off x="2692228" y="2265953"/>
            <a:ext cx="25212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dirty="0"/>
              <a:t>Herhangi bir noktanın gerilmesi için kullanılır.</a:t>
            </a: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7C3EBB9B-6414-4F0C-B327-A0B72E80C3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0572" y="2522721"/>
            <a:ext cx="2521291" cy="188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483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ikdörtgen 9">
            <a:extLst>
              <a:ext uri="{FF2B5EF4-FFF2-40B4-BE49-F238E27FC236}">
                <a16:creationId xmlns:a16="http://schemas.microsoft.com/office/drawing/2014/main" id="{B64EE2B4-2709-4415-BF37-FF7AC5D17FE0}"/>
              </a:ext>
            </a:extLst>
          </p:cNvPr>
          <p:cNvSpPr/>
          <p:nvPr/>
        </p:nvSpPr>
        <p:spPr>
          <a:xfrm>
            <a:off x="487680" y="2685661"/>
            <a:ext cx="5913120" cy="38608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6" name="Metin kutusu 35">
            <a:extLst>
              <a:ext uri="{FF2B5EF4-FFF2-40B4-BE49-F238E27FC236}">
                <a16:creationId xmlns:a16="http://schemas.microsoft.com/office/drawing/2014/main" id="{EB8C9ED0-3B01-4375-8ECD-C15911ED9F95}"/>
              </a:ext>
            </a:extLst>
          </p:cNvPr>
          <p:cNvSpPr txBox="1"/>
          <p:nvPr/>
        </p:nvSpPr>
        <p:spPr>
          <a:xfrm>
            <a:off x="1721" y="14991"/>
            <a:ext cx="34328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sz="1400" u="sng" dirty="0">
                <a:latin typeface="Calibri" panose="020F0502020204030204" pitchFamily="34" charset="0"/>
              </a:rPr>
              <a:t>7.Enine Kesme (Kayma Gerilmesi)</a:t>
            </a:r>
            <a:endParaRPr lang="nn-NO" sz="1400" u="sng" dirty="0"/>
          </a:p>
        </p:txBody>
      </p:sp>
      <p:sp>
        <p:nvSpPr>
          <p:cNvPr id="37" name="Dikdörtgen 36">
            <a:extLst>
              <a:ext uri="{FF2B5EF4-FFF2-40B4-BE49-F238E27FC236}">
                <a16:creationId xmlns:a16="http://schemas.microsoft.com/office/drawing/2014/main" id="{1B775AA7-4905-4D9D-974C-D9F1DE1FE82F}"/>
              </a:ext>
            </a:extLst>
          </p:cNvPr>
          <p:cNvSpPr/>
          <p:nvPr/>
        </p:nvSpPr>
        <p:spPr>
          <a:xfrm>
            <a:off x="896800" y="323089"/>
            <a:ext cx="5064400" cy="22737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8" name="Metin kutusu 37">
            <a:extLst>
              <a:ext uri="{FF2B5EF4-FFF2-40B4-BE49-F238E27FC236}">
                <a16:creationId xmlns:a16="http://schemas.microsoft.com/office/drawing/2014/main" id="{39ACFD70-3158-4812-B2AC-91425B9188CF}"/>
              </a:ext>
            </a:extLst>
          </p:cNvPr>
          <p:cNvSpPr txBox="1"/>
          <p:nvPr/>
        </p:nvSpPr>
        <p:spPr>
          <a:xfrm>
            <a:off x="2872748" y="322768"/>
            <a:ext cx="11839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000" dirty="0"/>
              <a:t>7.2 Kayma Formülü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3FBBD5D6-C367-4DCF-9542-45D487F85AA4}"/>
              </a:ext>
            </a:extLst>
          </p:cNvPr>
          <p:cNvSpPr txBox="1"/>
          <p:nvPr/>
        </p:nvSpPr>
        <p:spPr>
          <a:xfrm>
            <a:off x="2228464" y="2648485"/>
            <a:ext cx="2531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000" dirty="0"/>
              <a:t>7.3 Birkaç Elemanın Birleşiminde Kesme Akısı</a:t>
            </a: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EF39501B-7C4E-4257-A9FD-72B75A667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561" y="1774558"/>
            <a:ext cx="3898359" cy="762896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5449C8A8-FD57-496D-BF90-C3A78D5A9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540" y="544452"/>
            <a:ext cx="4992920" cy="1226404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A6F61CBD-4540-4046-8121-14B8A18E7D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05"/>
          <a:stretch/>
        </p:blipFill>
        <p:spPr>
          <a:xfrm>
            <a:off x="932540" y="2883659"/>
            <a:ext cx="4992920" cy="1027751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87D2EDE4-0ADC-400D-A1CB-AD13A76B5C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626" y="3976016"/>
            <a:ext cx="5634748" cy="249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979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Metin kutusu 35">
            <a:extLst>
              <a:ext uri="{FF2B5EF4-FFF2-40B4-BE49-F238E27FC236}">
                <a16:creationId xmlns:a16="http://schemas.microsoft.com/office/drawing/2014/main" id="{EB8C9ED0-3B01-4375-8ECD-C15911ED9F95}"/>
              </a:ext>
            </a:extLst>
          </p:cNvPr>
          <p:cNvSpPr txBox="1"/>
          <p:nvPr/>
        </p:nvSpPr>
        <p:spPr>
          <a:xfrm>
            <a:off x="1721" y="14991"/>
            <a:ext cx="34328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sz="1400" u="sng" dirty="0">
                <a:latin typeface="Calibri" panose="020F0502020204030204" pitchFamily="34" charset="0"/>
              </a:rPr>
              <a:t> 8.Birleşik Yükleme</a:t>
            </a:r>
            <a:endParaRPr lang="nn-NO" sz="1400" u="sng" dirty="0"/>
          </a:p>
        </p:txBody>
      </p:sp>
      <p:sp>
        <p:nvSpPr>
          <p:cNvPr id="37" name="Dikdörtgen 36">
            <a:extLst>
              <a:ext uri="{FF2B5EF4-FFF2-40B4-BE49-F238E27FC236}">
                <a16:creationId xmlns:a16="http://schemas.microsoft.com/office/drawing/2014/main" id="{1B775AA7-4905-4D9D-974C-D9F1DE1FE82F}"/>
              </a:ext>
            </a:extLst>
          </p:cNvPr>
          <p:cNvSpPr/>
          <p:nvPr/>
        </p:nvSpPr>
        <p:spPr>
          <a:xfrm>
            <a:off x="457200" y="323089"/>
            <a:ext cx="5737812" cy="7337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8" name="Metin kutusu 37">
            <a:extLst>
              <a:ext uri="{FF2B5EF4-FFF2-40B4-BE49-F238E27FC236}">
                <a16:creationId xmlns:a16="http://schemas.microsoft.com/office/drawing/2014/main" id="{39ACFD70-3158-4812-B2AC-91425B9188CF}"/>
              </a:ext>
            </a:extLst>
          </p:cNvPr>
          <p:cNvSpPr txBox="1"/>
          <p:nvPr/>
        </p:nvSpPr>
        <p:spPr>
          <a:xfrm>
            <a:off x="1950068" y="308308"/>
            <a:ext cx="3088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000" dirty="0"/>
              <a:t>8.2 Birleşik Yüklemede Gerilmeye Sebep Olan Durumlar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9B805870-67C9-4CC7-9B71-4B835A297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93" y="554529"/>
            <a:ext cx="5532026" cy="703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540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ikdörtgen 9">
            <a:extLst>
              <a:ext uri="{FF2B5EF4-FFF2-40B4-BE49-F238E27FC236}">
                <a16:creationId xmlns:a16="http://schemas.microsoft.com/office/drawing/2014/main" id="{90E6F6FE-8BC2-455E-AF2D-272788173FC7}"/>
              </a:ext>
            </a:extLst>
          </p:cNvPr>
          <p:cNvSpPr/>
          <p:nvPr/>
        </p:nvSpPr>
        <p:spPr>
          <a:xfrm>
            <a:off x="1481578" y="3949418"/>
            <a:ext cx="3952243" cy="3406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12F72E7A-290B-43FC-B537-1C8AD28BFEF6}"/>
              </a:ext>
            </a:extLst>
          </p:cNvPr>
          <p:cNvSpPr/>
          <p:nvPr/>
        </p:nvSpPr>
        <p:spPr>
          <a:xfrm>
            <a:off x="457200" y="323089"/>
            <a:ext cx="5737812" cy="35665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594A69E-58D5-4CF5-BCA2-A5909F288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124" y="366403"/>
            <a:ext cx="4282077" cy="3403072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76E2C067-C148-4D19-9AE1-CABFA0169285}"/>
              </a:ext>
            </a:extLst>
          </p:cNvPr>
          <p:cNvSpPr txBox="1"/>
          <p:nvPr/>
        </p:nvSpPr>
        <p:spPr>
          <a:xfrm>
            <a:off x="1473958" y="3983269"/>
            <a:ext cx="39598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000" dirty="0"/>
              <a:t>Moment yönünün çıkışında çekme, girişinde basma kuvveti oluşturur.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397F2980-3165-49EB-AEE1-672BDBF7E49B}"/>
              </a:ext>
            </a:extLst>
          </p:cNvPr>
          <p:cNvSpPr txBox="1"/>
          <p:nvPr/>
        </p:nvSpPr>
        <p:spPr>
          <a:xfrm>
            <a:off x="1721" y="14991"/>
            <a:ext cx="34328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400" u="sng" dirty="0">
                <a:latin typeface="Calibri" panose="020F0502020204030204" pitchFamily="34" charset="0"/>
              </a:rPr>
              <a:t>Notlar</a:t>
            </a:r>
            <a:endParaRPr lang="nn-NO" sz="1400" u="sng" dirty="0"/>
          </a:p>
        </p:txBody>
      </p:sp>
    </p:spTree>
    <p:extLst>
      <p:ext uri="{BB962C8B-B14F-4D97-AF65-F5344CB8AC3E}">
        <p14:creationId xmlns:p14="http://schemas.microsoft.com/office/powerpoint/2010/main" val="3835520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 Teması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eması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eması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3360</TotalTime>
  <Words>136</Words>
  <Application>Microsoft Office PowerPoint</Application>
  <PresentationFormat>A4 Kağıt (210x297 mm)</PresentationFormat>
  <Paragraphs>30</Paragraphs>
  <Slides>6</Slides>
  <Notes>4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Cengizhan Topcu</dc:creator>
  <cp:lastModifiedBy>;cengizhanTOP�U</cp:lastModifiedBy>
  <cp:revision>112</cp:revision>
  <cp:lastPrinted>2021-04-15T12:21:19Z</cp:lastPrinted>
  <dcterms:created xsi:type="dcterms:W3CDTF">2020-11-10T13:02:26Z</dcterms:created>
  <dcterms:modified xsi:type="dcterms:W3CDTF">2021-11-07T11:42:01Z</dcterms:modified>
</cp:coreProperties>
</file>